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5" r:id="rId2"/>
    <p:sldId id="260" r:id="rId3"/>
    <p:sldId id="257" r:id="rId4"/>
    <p:sldId id="258" r:id="rId5"/>
    <p:sldId id="262" r:id="rId6"/>
    <p:sldId id="259" r:id="rId7"/>
    <p:sldId id="261" r:id="rId8"/>
    <p:sldId id="263" r:id="rId9"/>
    <p:sldId id="264" r:id="rId10"/>
    <p:sldId id="265" r:id="rId11"/>
    <p:sldId id="266" r:id="rId12"/>
    <p:sldId id="272" r:id="rId13"/>
    <p:sldId id="274" r:id="rId14"/>
    <p:sldId id="267" r:id="rId15"/>
    <p:sldId id="269" r:id="rId16"/>
    <p:sldId id="268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655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abhinandanpatni/Documents/USC/Sem3/ML/MTG-Deck-Starter/resul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/>
              <a:t>Classification Accuracies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Sheet1!$C$4</c:f>
              <c:strCache>
                <c:ptCount val="1"/>
                <c:pt idx="0">
                  <c:v>5000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Sheet1!$D$3:$K$3</c:f>
              <c:strCache>
                <c:ptCount val="8"/>
                <c:pt idx="0">
                  <c:v>NB1</c:v>
                </c:pt>
                <c:pt idx="1">
                  <c:v>NB2</c:v>
                </c:pt>
                <c:pt idx="2">
                  <c:v>NB3</c:v>
                </c:pt>
                <c:pt idx="3">
                  <c:v>NB4</c:v>
                </c:pt>
                <c:pt idx="4">
                  <c:v>SVM-Linear</c:v>
                </c:pt>
                <c:pt idx="5">
                  <c:v>SVM-Poly</c:v>
                </c:pt>
                <c:pt idx="6">
                  <c:v>SVM-RBF</c:v>
                </c:pt>
                <c:pt idx="7">
                  <c:v>SVM-Sigmoid</c:v>
                </c:pt>
              </c:strCache>
            </c:strRef>
          </c:cat>
          <c:val>
            <c:numRef>
              <c:f>Sheet1!$D$4:$K$4</c:f>
              <c:numCache>
                <c:formatCode>General</c:formatCode>
                <c:ptCount val="8"/>
                <c:pt idx="0">
                  <c:v>0.6</c:v>
                </c:pt>
                <c:pt idx="1">
                  <c:v>0.65</c:v>
                </c:pt>
                <c:pt idx="2">
                  <c:v>0.742</c:v>
                </c:pt>
                <c:pt idx="3">
                  <c:v>0.79</c:v>
                </c:pt>
                <c:pt idx="4">
                  <c:v>0.46</c:v>
                </c:pt>
                <c:pt idx="5">
                  <c:v>0.69</c:v>
                </c:pt>
                <c:pt idx="6">
                  <c:v>0.84</c:v>
                </c:pt>
                <c:pt idx="7">
                  <c:v>0.66</c:v>
                </c:pt>
              </c:numCache>
            </c:numRef>
          </c:val>
        </c:ser>
        <c:ser>
          <c:idx val="1"/>
          <c:order val="1"/>
          <c:tx>
            <c:strRef>
              <c:f>Sheet1!$C$5</c:f>
              <c:strCache>
                <c:ptCount val="1"/>
                <c:pt idx="0">
                  <c:v>10000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Sheet1!$D$3:$K$3</c:f>
              <c:strCache>
                <c:ptCount val="8"/>
                <c:pt idx="0">
                  <c:v>NB1</c:v>
                </c:pt>
                <c:pt idx="1">
                  <c:v>NB2</c:v>
                </c:pt>
                <c:pt idx="2">
                  <c:v>NB3</c:v>
                </c:pt>
                <c:pt idx="3">
                  <c:v>NB4</c:v>
                </c:pt>
                <c:pt idx="4">
                  <c:v>SVM-Linear</c:v>
                </c:pt>
                <c:pt idx="5">
                  <c:v>SVM-Poly</c:v>
                </c:pt>
                <c:pt idx="6">
                  <c:v>SVM-RBF</c:v>
                </c:pt>
                <c:pt idx="7">
                  <c:v>SVM-Sigmoid</c:v>
                </c:pt>
              </c:strCache>
            </c:strRef>
          </c:cat>
          <c:val>
            <c:numRef>
              <c:f>Sheet1!$D$5:$K$5</c:f>
              <c:numCache>
                <c:formatCode>General</c:formatCode>
                <c:ptCount val="8"/>
                <c:pt idx="0">
                  <c:v>0.64</c:v>
                </c:pt>
                <c:pt idx="1">
                  <c:v>0.685</c:v>
                </c:pt>
                <c:pt idx="2">
                  <c:v>0.775</c:v>
                </c:pt>
                <c:pt idx="3">
                  <c:v>0.82</c:v>
                </c:pt>
                <c:pt idx="4">
                  <c:v>0.49</c:v>
                </c:pt>
                <c:pt idx="5">
                  <c:v>0.69</c:v>
                </c:pt>
                <c:pt idx="6">
                  <c:v>0.853</c:v>
                </c:pt>
                <c:pt idx="7">
                  <c:v>0.673</c:v>
                </c:pt>
              </c:numCache>
            </c:numRef>
          </c:val>
        </c:ser>
        <c:ser>
          <c:idx val="2"/>
          <c:order val="2"/>
          <c:tx>
            <c:strRef>
              <c:f>Sheet1!$C$6</c:f>
              <c:strCache>
                <c:ptCount val="1"/>
                <c:pt idx="0">
                  <c:v>15000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Sheet1!$D$3:$K$3</c:f>
              <c:strCache>
                <c:ptCount val="8"/>
                <c:pt idx="0">
                  <c:v>NB1</c:v>
                </c:pt>
                <c:pt idx="1">
                  <c:v>NB2</c:v>
                </c:pt>
                <c:pt idx="2">
                  <c:v>NB3</c:v>
                </c:pt>
                <c:pt idx="3">
                  <c:v>NB4</c:v>
                </c:pt>
                <c:pt idx="4">
                  <c:v>SVM-Linear</c:v>
                </c:pt>
                <c:pt idx="5">
                  <c:v>SVM-Poly</c:v>
                </c:pt>
                <c:pt idx="6">
                  <c:v>SVM-RBF</c:v>
                </c:pt>
                <c:pt idx="7">
                  <c:v>SVM-Sigmoid</c:v>
                </c:pt>
              </c:strCache>
            </c:strRef>
          </c:cat>
          <c:val>
            <c:numRef>
              <c:f>Sheet1!$D$6:$K$6</c:f>
              <c:numCache>
                <c:formatCode>General</c:formatCode>
                <c:ptCount val="8"/>
                <c:pt idx="0">
                  <c:v>0.642</c:v>
                </c:pt>
                <c:pt idx="1">
                  <c:v>0.68</c:v>
                </c:pt>
                <c:pt idx="2">
                  <c:v>0.76</c:v>
                </c:pt>
                <c:pt idx="3">
                  <c:v>0.82</c:v>
                </c:pt>
                <c:pt idx="4">
                  <c:v>0.46</c:v>
                </c:pt>
                <c:pt idx="5">
                  <c:v>0.707</c:v>
                </c:pt>
                <c:pt idx="6">
                  <c:v>0.848</c:v>
                </c:pt>
                <c:pt idx="7">
                  <c:v>0.64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67"/>
        <c:overlap val="-43"/>
        <c:axId val="-2045927872"/>
        <c:axId val="-2041970528"/>
      </c:barChart>
      <c:catAx>
        <c:axId val="-20459278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1970528"/>
        <c:crosses val="autoZero"/>
        <c:auto val="1"/>
        <c:lblAlgn val="ctr"/>
        <c:lblOffset val="100"/>
        <c:noMultiLvlLbl val="0"/>
      </c:catAx>
      <c:valAx>
        <c:axId val="-2041970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5927872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image1.png>
</file>

<file path=ppt/media/image10.png>
</file>

<file path=ppt/media/image11.jpe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TG Trailer Compilation (online-video-cutter.com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5951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Exploration of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81" y="2156327"/>
            <a:ext cx="3603007" cy="218707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758" y="2146257"/>
            <a:ext cx="3685674" cy="21971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747" y="4495348"/>
            <a:ext cx="3376863" cy="22722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2"/>
          <a:stretch/>
        </p:blipFill>
        <p:spPr>
          <a:xfrm>
            <a:off x="6124073" y="4572000"/>
            <a:ext cx="3833395" cy="21955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826" y="2156326"/>
            <a:ext cx="3776011" cy="218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52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After surveying some text classification techniques, we decided to use variations of 2 classification algorithms.</a:t>
            </a:r>
          </a:p>
          <a:p>
            <a:r>
              <a:rPr lang="en-US" dirty="0" smtClean="0"/>
              <a:t>Naïve Bayes:</a:t>
            </a:r>
          </a:p>
          <a:p>
            <a:pPr lvl="1"/>
            <a:r>
              <a:rPr lang="en-US" dirty="0" smtClean="0"/>
              <a:t>With / Without text injection, with / without TF-IDF</a:t>
            </a:r>
          </a:p>
          <a:p>
            <a:r>
              <a:rPr lang="en-US" dirty="0"/>
              <a:t>Support Vector Machines:</a:t>
            </a:r>
          </a:p>
          <a:p>
            <a:pPr lvl="1"/>
            <a:r>
              <a:rPr lang="en-US" dirty="0"/>
              <a:t>Linear</a:t>
            </a:r>
          </a:p>
          <a:p>
            <a:pPr lvl="1"/>
            <a:r>
              <a:rPr lang="en-US" dirty="0"/>
              <a:t>RBF</a:t>
            </a:r>
          </a:p>
          <a:p>
            <a:pPr lvl="1"/>
            <a:r>
              <a:rPr lang="en-US" dirty="0"/>
              <a:t>Polynomial</a:t>
            </a:r>
          </a:p>
          <a:p>
            <a:pPr lvl="1"/>
            <a:r>
              <a:rPr lang="en-US" dirty="0" smtClean="0"/>
              <a:t>Sigmoid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959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Initially implemented Naïve Bayes based on word counts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Improved accuracy by using TF-IDF as the main feature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Based on preliminary exploration of data, we decided to use word injection from a list of MTG keywords to give higher weightage to more relevant words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This worked well!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873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Vectorized</a:t>
            </a:r>
            <a:r>
              <a:rPr lang="en-US" dirty="0" smtClean="0"/>
              <a:t> text based on TF-IDF based feature</a:t>
            </a:r>
          </a:p>
          <a:p>
            <a:r>
              <a:rPr lang="en-US" dirty="0" smtClean="0"/>
              <a:t>Compared </a:t>
            </a:r>
            <a:r>
              <a:rPr lang="en-US" dirty="0" err="1" smtClean="0"/>
              <a:t>svm_multiclass</a:t>
            </a:r>
            <a:r>
              <a:rPr lang="en-US" dirty="0" smtClean="0"/>
              <a:t> and </a:t>
            </a:r>
            <a:r>
              <a:rPr lang="en-US" dirty="0" err="1" smtClean="0"/>
              <a:t>libsvm</a:t>
            </a:r>
            <a:endParaRPr lang="en-US" dirty="0" smtClean="0"/>
          </a:p>
          <a:p>
            <a:r>
              <a:rPr lang="en-US" dirty="0" err="1" smtClean="0"/>
              <a:t>Svm_multiclass</a:t>
            </a:r>
            <a:r>
              <a:rPr lang="en-US" dirty="0" smtClean="0"/>
              <a:t> performed best with RBF kernel</a:t>
            </a:r>
          </a:p>
          <a:p>
            <a:r>
              <a:rPr lang="en-US" dirty="0" smtClean="0"/>
              <a:t>Got similar results </a:t>
            </a:r>
          </a:p>
          <a:p>
            <a:r>
              <a:rPr lang="en-US" dirty="0" smtClean="0"/>
              <a:t>Compared algorithms based on the zero/one error and mean absolute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499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2084979"/>
              </p:ext>
            </p:extLst>
          </p:nvPr>
        </p:nvGraphicFramePr>
        <p:xfrm>
          <a:off x="558140" y="2386940"/>
          <a:ext cx="10426535" cy="4013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13889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Recommendation system based on synergy of cards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Constraint satisfaction algorithm to find cards for a specific strategy</a:t>
            </a:r>
            <a:br>
              <a:rPr lang="en-US" dirty="0" smtClean="0"/>
            </a:br>
            <a:endParaRPr lang="en-US" dirty="0" smtClean="0"/>
          </a:p>
          <a:p>
            <a:r>
              <a:rPr lang="en-US" smtClean="0"/>
              <a:t>AI to play MTG with the above information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4698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Developed a Flask-based frontend to display results for multinomial NB classification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Working on a weighted classification model which uses RBF-SVM model with multinomial NB and confidence scores to classify text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Demo!</a:t>
            </a:r>
          </a:p>
        </p:txBody>
      </p:sp>
    </p:spTree>
    <p:extLst>
      <p:ext uri="{BB962C8B-B14F-4D97-AF65-F5344CB8AC3E}">
        <p14:creationId xmlns:p14="http://schemas.microsoft.com/office/powerpoint/2010/main" val="1869251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069" y="800729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THANK YOU!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9068" y="3571907"/>
            <a:ext cx="9613861" cy="35993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95262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MTG Deck </a:t>
            </a:r>
            <a:r>
              <a:rPr lang="en-US" dirty="0" smtClean="0"/>
              <a:t>Color Advisor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Shweta </a:t>
            </a:r>
            <a:r>
              <a:rPr lang="en-US" dirty="0" err="1" smtClean="0"/>
              <a:t>Chandramouli</a:t>
            </a:r>
            <a:r>
              <a:rPr lang="en-US" dirty="0" smtClean="0"/>
              <a:t> and </a:t>
            </a:r>
            <a:r>
              <a:rPr lang="en-US" dirty="0" err="1" smtClean="0"/>
              <a:t>Abhinandan</a:t>
            </a:r>
            <a:r>
              <a:rPr lang="en-US" dirty="0" smtClean="0"/>
              <a:t> </a:t>
            </a:r>
            <a:r>
              <a:rPr lang="en-US" dirty="0" err="1" smtClean="0"/>
              <a:t>Patni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0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Introduction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Related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Our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Impact of this project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Conclusion and Future 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6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319" y="2324998"/>
            <a:ext cx="5862981" cy="359931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What is MTG?</a:t>
            </a:r>
          </a:p>
          <a:p>
            <a:pPr lvl="1"/>
            <a:r>
              <a:rPr lang="en-US" dirty="0"/>
              <a:t>Most popular trading card game</a:t>
            </a:r>
          </a:p>
          <a:p>
            <a:pPr lvl="1"/>
            <a:r>
              <a:rPr lang="en-US" dirty="0"/>
              <a:t>Started in 1993, has 20 million players today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What are some of the problems</a:t>
            </a:r>
            <a:br>
              <a:rPr lang="en-US" dirty="0" smtClean="0"/>
            </a:br>
            <a:r>
              <a:rPr lang="en-US" dirty="0" smtClean="0"/>
              <a:t>players face?</a:t>
            </a:r>
          </a:p>
          <a:p>
            <a:pPr lvl="1"/>
            <a:r>
              <a:rPr lang="en-US" dirty="0" smtClean="0"/>
              <a:t>What colors?</a:t>
            </a:r>
          </a:p>
          <a:p>
            <a:pPr lvl="1"/>
            <a:r>
              <a:rPr lang="en-US" dirty="0" smtClean="0"/>
              <a:t>What strategy?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Where does Machine Learning come in?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680" y="2062770"/>
            <a:ext cx="2475510" cy="35364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570" y="2062769"/>
            <a:ext cx="2532858" cy="353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0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3491345"/>
            <a:ext cx="9613861" cy="244484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To create a system that suggests deck color(s) for players wishing to utilize certain mechanics of the MTG game </a:t>
            </a:r>
            <a:r>
              <a:rPr lang="en-US" smtClean="0"/>
              <a:t>for a new deck.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37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2" y="2336873"/>
            <a:ext cx="7881788" cy="3599316"/>
          </a:xfrm>
        </p:spPr>
        <p:txBody>
          <a:bodyPr/>
          <a:lstStyle/>
          <a:p>
            <a:r>
              <a:rPr lang="en-US" dirty="0" smtClean="0"/>
              <a:t>The AI that learned Magic The Gathering.</a:t>
            </a:r>
          </a:p>
          <a:p>
            <a:pPr lvl="1"/>
            <a:r>
              <a:rPr lang="en-US" dirty="0" smtClean="0"/>
              <a:t>AI bot that auto generated valid MTG cards using previous knowledge of officially distributed cards.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Magic The Gathering Deck Performance Prediction.</a:t>
            </a:r>
          </a:p>
          <a:p>
            <a:pPr lvl="1"/>
            <a:r>
              <a:rPr lang="en-US" dirty="0" smtClean="0"/>
              <a:t>K-means clustering was used to classify decks. </a:t>
            </a:r>
          </a:p>
          <a:p>
            <a:pPr lvl="1"/>
            <a:r>
              <a:rPr lang="en-US" dirty="0" smtClean="0"/>
              <a:t>Scores from 1 to 1000 were given to decks, depending on how well the decks would fare in professional tournaments.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7388" y="2096192"/>
            <a:ext cx="2753344" cy="383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Gather data</a:t>
            </a:r>
          </a:p>
          <a:p>
            <a:r>
              <a:rPr lang="en-US" dirty="0" smtClean="0"/>
              <a:t>Pre-process the data</a:t>
            </a:r>
          </a:p>
          <a:p>
            <a:r>
              <a:rPr lang="en-US" dirty="0" smtClean="0"/>
              <a:t>Based on the correlation between rules and colors, do a preliminary exploration of data</a:t>
            </a:r>
          </a:p>
          <a:p>
            <a:r>
              <a:rPr lang="en-US" dirty="0" smtClean="0"/>
              <a:t>Use classification techniques and compare the results</a:t>
            </a:r>
          </a:p>
          <a:p>
            <a:r>
              <a:rPr lang="en-US" dirty="0" smtClean="0"/>
              <a:t>Design a small web portal to test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14020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Explored different datasets that we found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Chose one dataset with good JSON structure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Scraped the official database of MTG to match the JSON format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Appended scraped data to existing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4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PREPROCESSED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85860" y="2289298"/>
            <a:ext cx="3230087" cy="4301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0010" y="2066306"/>
            <a:ext cx="833647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 </a:t>
            </a:r>
            <a:endParaRPr lang="en-US" dirty="0" smtClean="0"/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name"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"Sen </a:t>
            </a:r>
            <a:r>
              <a:rPr lang="en-US" dirty="0" smtClean="0">
                <a:latin typeface="inherit" charset="0"/>
              </a:rPr>
              <a:t>Triplets”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manaCost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"{2}{W}{U}{B</a:t>
            </a:r>
            <a:r>
              <a:rPr lang="en-US" dirty="0" smtClean="0">
                <a:latin typeface="inherit" charset="0"/>
              </a:rPr>
              <a:t>}”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 err="1">
                <a:latin typeface="inherit" charset="0"/>
              </a:rPr>
              <a:t>cmc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5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colors"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"White"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"Blue"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"Black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supertypes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"Legendary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"Artifact"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"Creature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subtypes"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"Human"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"Wizard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rarity"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"Mythic </a:t>
            </a:r>
            <a:r>
              <a:rPr lang="en-US" dirty="0" smtClean="0">
                <a:latin typeface="inherit" charset="0"/>
              </a:rPr>
              <a:t>Rare”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text"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"At the beginning of your upkeep, choose target opponent. This turn, that </a:t>
            </a:r>
            <a:r>
              <a:rPr lang="en-US" dirty="0" smtClean="0">
                <a:latin typeface="inherit" charset="0"/>
              </a:rPr>
              <a:t>		       player </a:t>
            </a:r>
            <a:r>
              <a:rPr lang="en-US" dirty="0">
                <a:latin typeface="inherit" charset="0"/>
              </a:rPr>
              <a:t>can't cast spells or activate abilities and plays with his or her hand </a:t>
            </a:r>
            <a:r>
              <a:rPr lang="en-US" dirty="0" smtClean="0">
                <a:latin typeface="inherit" charset="0"/>
              </a:rPr>
              <a:t>		       revealed</a:t>
            </a:r>
            <a:r>
              <a:rPr lang="en-US" dirty="0">
                <a:latin typeface="inherit" charset="0"/>
              </a:rPr>
              <a:t>. </a:t>
            </a:r>
            <a:r>
              <a:rPr lang="en-US" dirty="0" smtClean="0">
                <a:latin typeface="inherit" charset="0"/>
              </a:rPr>
              <a:t>You </a:t>
            </a:r>
            <a:r>
              <a:rPr lang="en-US" dirty="0">
                <a:latin typeface="inherit" charset="0"/>
              </a:rPr>
              <a:t>may play cards from that player's hand this turn</a:t>
            </a:r>
            <a:r>
              <a:rPr lang="en-US" dirty="0" smtClean="0">
                <a:latin typeface="inherit" charset="0"/>
              </a:rPr>
              <a:t>.”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>
                <a:latin typeface="inherit" charset="0"/>
              </a:rPr>
              <a:t>power"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toughness"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/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multiverseid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 smtClean="0">
                <a:latin typeface="inherit" charset="0"/>
              </a:rPr>
              <a:t>180607</a:t>
            </a:r>
          </a:p>
          <a:p>
            <a:r>
              <a:rPr lang="en-US" dirty="0">
                <a:latin typeface="inherit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0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803</TotalTime>
  <Words>329</Words>
  <Application>Microsoft Macintosh PowerPoint</Application>
  <PresentationFormat>Widescreen</PresentationFormat>
  <Paragraphs>94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inherit</vt:lpstr>
      <vt:lpstr>Trebuchet MS</vt:lpstr>
      <vt:lpstr>Arial</vt:lpstr>
      <vt:lpstr>Berlin</vt:lpstr>
      <vt:lpstr>PowerPoint Presentation</vt:lpstr>
      <vt:lpstr>MTG Deck Color Advisor</vt:lpstr>
      <vt:lpstr>OUTLINE</vt:lpstr>
      <vt:lpstr>INTRODUCTION</vt:lpstr>
      <vt:lpstr>PROBLEM STATEMENT</vt:lpstr>
      <vt:lpstr>Related Work</vt:lpstr>
      <vt:lpstr>OUR WORK</vt:lpstr>
      <vt:lpstr>GATHERING DATA</vt:lpstr>
      <vt:lpstr>PREPROCESSED DATA</vt:lpstr>
      <vt:lpstr>Preliminary Exploration of Data</vt:lpstr>
      <vt:lpstr>CLASSIFICATION </vt:lpstr>
      <vt:lpstr>NAÏVE BAYES</vt:lpstr>
      <vt:lpstr>SUPPORT VECTOR MACHINES</vt:lpstr>
      <vt:lpstr>RESULTS</vt:lpstr>
      <vt:lpstr>FUTURE WORK</vt:lpstr>
      <vt:lpstr>CONCLUSION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MTG Deck Starter</dc:title>
  <dc:creator>Abhinandan Patni</dc:creator>
  <cp:lastModifiedBy>Abhinandan Patni</cp:lastModifiedBy>
  <cp:revision>25</cp:revision>
  <dcterms:created xsi:type="dcterms:W3CDTF">2015-12-01T20:27:11Z</dcterms:created>
  <dcterms:modified xsi:type="dcterms:W3CDTF">2015-12-02T21:20:10Z</dcterms:modified>
</cp:coreProperties>
</file>

<file path=docProps/thumbnail.jpeg>
</file>